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64" r:id="rId4"/>
    <p:sldId id="258" r:id="rId5"/>
    <p:sldId id="259" r:id="rId6"/>
    <p:sldId id="260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1092" autoAdjust="0"/>
  </p:normalViewPr>
  <p:slideViewPr>
    <p:cSldViewPr>
      <p:cViewPr>
        <p:scale>
          <a:sx n="70" d="100"/>
          <a:sy n="70" d="100"/>
        </p:scale>
        <p:origin x="-1164" y="-12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9140000">
            <a:off x="817112" y="1730403"/>
            <a:ext cx="5648623" cy="1204306"/>
          </a:xfrm>
        </p:spPr>
        <p:txBody>
          <a:bodyPr bIns="9144"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19140000">
            <a:off x="1212277" y="2470925"/>
            <a:ext cx="6511131" cy="329259"/>
          </a:xfrm>
        </p:spPr>
        <p:txBody>
          <a:bodyPr tIns="9144">
            <a:normAutofit/>
          </a:bodyPr>
          <a:lstStyle>
            <a:lvl1pPr marL="0" indent="0" algn="l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467836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46783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819399" y="1726737"/>
            <a:ext cx="5650992" cy="1207509"/>
          </a:xfrm>
        </p:spPr>
        <p:txBody>
          <a:bodyPr bIns="9144" anchor="b"/>
          <a:lstStyle>
            <a:lvl1pPr algn="l">
              <a:defRPr kumimoji="0" lang="en-US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 rot="19140000">
            <a:off x="1216152" y="2468304"/>
            <a:ext cx="6510528" cy="329184"/>
          </a:xfrm>
        </p:spPr>
        <p:txBody>
          <a:bodyPr anchor="t">
            <a:normAutofit/>
          </a:bodyPr>
          <a:lstStyle>
            <a:lvl1pPr marL="0" indent="0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00016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9150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00016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00016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ight Triangle 1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ight Triangle 17"/>
          <p:cNvSpPr/>
          <p:nvPr/>
        </p:nvSpPr>
        <p:spPr>
          <a:xfrm rot="5400000">
            <a:off x="433389" y="-433387"/>
            <a:ext cx="6858000" cy="7724778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784930" y="1576103"/>
            <a:ext cx="5212080" cy="1089427"/>
          </a:xfrm>
        </p:spPr>
        <p:txBody>
          <a:bodyPr bIns="0" anchor="b"/>
          <a:lstStyle>
            <a:lvl1pPr algn="l">
              <a:defRPr kumimoji="0" lang="en-US" sz="2800" b="0" i="0" u="none" strike="noStrike" kern="1200" cap="all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9552" y="2618912"/>
            <a:ext cx="3807779" cy="332468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297954" y="2253385"/>
            <a:ext cx="5794760" cy="623314"/>
          </a:xfrm>
        </p:spPr>
        <p:txBody>
          <a:bodyPr>
            <a:normAutofit/>
          </a:bodyPr>
          <a:lstStyle>
            <a:lvl1pPr marL="0" indent="0">
              <a:buNone/>
              <a:defRPr lang="en-US" sz="1400" b="1" kern="1200" dirty="0" smtClean="0">
                <a:solidFill>
                  <a:srgbClr val="FFFFFF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ln>
            <a:solidFill>
              <a:schemeClr val="tx2"/>
            </a:solidFill>
          </a:ln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4"/>
          </p:nvPr>
        </p:nvSpPr>
        <p:spPr>
          <a:xfrm>
            <a:off x="2028825" y="0"/>
            <a:ext cx="7115175" cy="6858000"/>
          </a:xfrm>
          <a:custGeom>
            <a:avLst/>
            <a:gdLst>
              <a:gd name="connsiteX0" fmla="*/ 0 w 7104888"/>
              <a:gd name="connsiteY0" fmla="*/ 0 h 6858000"/>
              <a:gd name="connsiteX1" fmla="*/ 7104888 w 7104888"/>
              <a:gd name="connsiteY1" fmla="*/ 0 h 6858000"/>
              <a:gd name="connsiteX2" fmla="*/ 7104888 w 7104888"/>
              <a:gd name="connsiteY2" fmla="*/ 6858000 h 6858000"/>
              <a:gd name="connsiteX3" fmla="*/ 0 w 7104888"/>
              <a:gd name="connsiteY3" fmla="*/ 6858000 h 6858000"/>
              <a:gd name="connsiteX4" fmla="*/ 0 w 7104888"/>
              <a:gd name="connsiteY4" fmla="*/ 0 h 6858000"/>
              <a:gd name="connsiteX0" fmla="*/ 0 w 7104888"/>
              <a:gd name="connsiteY0" fmla="*/ 0 h 6858000"/>
              <a:gd name="connsiteX1" fmla="*/ 5695188 w 7104888"/>
              <a:gd name="connsiteY1" fmla="*/ 0 h 6858000"/>
              <a:gd name="connsiteX2" fmla="*/ 7104888 w 7104888"/>
              <a:gd name="connsiteY2" fmla="*/ 0 h 6858000"/>
              <a:gd name="connsiteX3" fmla="*/ 7104888 w 7104888"/>
              <a:gd name="connsiteY3" fmla="*/ 6858000 h 6858000"/>
              <a:gd name="connsiteX4" fmla="*/ 0 w 7104888"/>
              <a:gd name="connsiteY4" fmla="*/ 6858000 h 6858000"/>
              <a:gd name="connsiteX5" fmla="*/ 0 w 7104888"/>
              <a:gd name="connsiteY5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0287 w 7115175"/>
              <a:gd name="connsiteY4" fmla="*/ 6858000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10287 w 7115175"/>
              <a:gd name="connsiteY5" fmla="*/ 6858000 h 6858000"/>
              <a:gd name="connsiteX6" fmla="*/ 0 w 7115175"/>
              <a:gd name="connsiteY6" fmla="*/ 5048250 h 6858000"/>
              <a:gd name="connsiteX7" fmla="*/ 10287 w 7115175"/>
              <a:gd name="connsiteY7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0 w 7115175"/>
              <a:gd name="connsiteY0" fmla="*/ 504825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115175" h="6858000">
                <a:moveTo>
                  <a:pt x="0" y="5048250"/>
                </a:moveTo>
                <a:lnTo>
                  <a:pt x="5705475" y="0"/>
                </a:lnTo>
                <a:lnTo>
                  <a:pt x="7115175" y="0"/>
                </a:lnTo>
                <a:lnTo>
                  <a:pt x="7115175" y="6858000"/>
                </a:lnTo>
                <a:lnTo>
                  <a:pt x="1533526" y="6848475"/>
                </a:lnTo>
                <a:lnTo>
                  <a:pt x="0" y="50482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</p:spPr>
        <p:txBody>
          <a:bodyPr rIns="182880" anchor="ctr"/>
          <a:lstStyle>
            <a:lvl1pPr algn="r">
              <a:defRPr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9" name="Right Triangle 8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9"/>
          <p:cNvSpPr/>
          <p:nvPr/>
        </p:nvSpPr>
        <p:spPr>
          <a:xfrm>
            <a:off x="0" y="5048250"/>
            <a:ext cx="3571875" cy="1809750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1809750 h 1809750"/>
              <a:gd name="connsiteX1" fmla="*/ 1895475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  <a:gd name="connsiteX0" fmla="*/ 0 w 3571875"/>
              <a:gd name="connsiteY0" fmla="*/ 1809750 h 1809750"/>
              <a:gd name="connsiteX1" fmla="*/ 2038350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71875" h="1809750">
                <a:moveTo>
                  <a:pt x="0" y="1809750"/>
                </a:moveTo>
                <a:lnTo>
                  <a:pt x="2038350" y="0"/>
                </a:lnTo>
                <a:lnTo>
                  <a:pt x="3571875" y="1809750"/>
                </a:lnTo>
                <a:lnTo>
                  <a:pt x="0" y="18097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671197" y="1717501"/>
            <a:ext cx="5486400" cy="867444"/>
          </a:xfrm>
        </p:spPr>
        <p:txBody>
          <a:bodyPr anchor="b"/>
          <a:lstStyle>
            <a:lvl1pPr algn="l">
              <a:defRPr sz="2800" b="0"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143479" y="2180529"/>
            <a:ext cx="6096545" cy="740664"/>
          </a:xfrm>
        </p:spPr>
        <p:txBody>
          <a:bodyPr/>
          <a:lstStyle>
            <a:lvl1pPr marL="0" indent="0">
              <a:buNone/>
              <a:defRPr sz="14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>
          <a:xfrm>
            <a:off x="-2382" y="5050633"/>
            <a:ext cx="3574257" cy="1807368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883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050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812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76450 w 3571875"/>
              <a:gd name="connsiteY2" fmla="*/ 22740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245519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38350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2433637 h 2433637"/>
              <a:gd name="connsiteX1" fmla="*/ 257175 w 3571875"/>
              <a:gd name="connsiteY1" fmla="*/ 0 h 2433637"/>
              <a:gd name="connsiteX2" fmla="*/ 2038350 w 3571875"/>
              <a:gd name="connsiteY2" fmla="*/ 628650 h 2433637"/>
              <a:gd name="connsiteX3" fmla="*/ 3571875 w 3571875"/>
              <a:gd name="connsiteY3" fmla="*/ 2433637 h 2433637"/>
              <a:gd name="connsiteX4" fmla="*/ 0 w 3571875"/>
              <a:gd name="connsiteY4" fmla="*/ 2433637 h 2433637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24051 w 3574257"/>
              <a:gd name="connsiteY2" fmla="*/ 3071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40682 w 3574257"/>
              <a:gd name="connsiteY2" fmla="*/ 450057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57351 w 3574257"/>
              <a:gd name="connsiteY2" fmla="*/ 2309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774032 w 3574257"/>
              <a:gd name="connsiteY2" fmla="*/ 161925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69294 w 3574257"/>
              <a:gd name="connsiteY2" fmla="*/ 2143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819275 w 3574257"/>
              <a:gd name="connsiteY2" fmla="*/ 200026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5494 w 3574257"/>
              <a:gd name="connsiteY2" fmla="*/ 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5051292"/>
            <a:ext cx="9146380" cy="1806709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  <a:gd name="connsiteX0" fmla="*/ 0 w 3352800"/>
              <a:gd name="connsiteY0" fmla="*/ 2002631 h 2002631"/>
              <a:gd name="connsiteX1" fmla="*/ 754045 w 3352800"/>
              <a:gd name="connsiteY1" fmla="*/ 146832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26618 h 526618"/>
              <a:gd name="connsiteX1" fmla="*/ 980611 w 3352800"/>
              <a:gd name="connsiteY1" fmla="*/ 9368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6888 h 526888"/>
              <a:gd name="connsiteX1" fmla="*/ 744735 w 3352800"/>
              <a:gd name="connsiteY1" fmla="*/ 0 h 526888"/>
              <a:gd name="connsiteX2" fmla="*/ 3352800 w 3352800"/>
              <a:gd name="connsiteY2" fmla="*/ 270 h 526888"/>
              <a:gd name="connsiteX3" fmla="*/ 3352800 w 3352800"/>
              <a:gd name="connsiteY3" fmla="*/ 526888 h 526888"/>
              <a:gd name="connsiteX4" fmla="*/ 0 w 3352800"/>
              <a:gd name="connsiteY4" fmla="*/ 526888 h 526888"/>
              <a:gd name="connsiteX0" fmla="*/ 0 w 3352800"/>
              <a:gd name="connsiteY0" fmla="*/ 526618 h 526618"/>
              <a:gd name="connsiteX1" fmla="*/ 811948 w 3352800"/>
              <a:gd name="connsiteY1" fmla="*/ 6092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966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241069 w 3352800"/>
              <a:gd name="connsiteY2" fmla="*/ 94144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313 h 527313"/>
              <a:gd name="connsiteX1" fmla="*/ 900984 w 3352800"/>
              <a:gd name="connsiteY1" fmla="*/ 97774 h 527313"/>
              <a:gd name="connsiteX2" fmla="*/ 3352800 w 3352800"/>
              <a:gd name="connsiteY2" fmla="*/ 0 h 527313"/>
              <a:gd name="connsiteX3" fmla="*/ 3352800 w 3352800"/>
              <a:gd name="connsiteY3" fmla="*/ 527313 h 527313"/>
              <a:gd name="connsiteX4" fmla="*/ 0 w 3352800"/>
              <a:gd name="connsiteY4" fmla="*/ 527313 h 527313"/>
              <a:gd name="connsiteX0" fmla="*/ 0 w 3352800"/>
              <a:gd name="connsiteY0" fmla="*/ 527584 h 527584"/>
              <a:gd name="connsiteX1" fmla="*/ 748227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54864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100628"/>
            <a:ext cx="7520940" cy="35798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9140000">
            <a:off x="201168" y="5870448"/>
            <a:ext cx="2176272" cy="2011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464D212A-5D92-424C-BF25-F67B7A41C125}" type="datetimeFigureOut">
              <a:rPr lang="en-US" smtClean="0"/>
              <a:t>9/28/2011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17514" y="6285122"/>
            <a:ext cx="472440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spc="200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01038" y="6170822"/>
            <a:ext cx="502920" cy="502920"/>
          </a:xfrm>
          <a:prstGeom prst="ellipse">
            <a:avLst/>
          </a:prstGeom>
          <a:ln w="19050">
            <a:solidFill>
              <a:srgbClr val="FFFFFF"/>
            </a:solidFill>
          </a:ln>
        </p:spPr>
        <p:txBody>
          <a:bodyPr vert="horz" lIns="9144" tIns="9144" rIns="9144" bIns="9144" rtlCol="0" anchor="ctr">
            <a:normAutofit/>
          </a:bodyPr>
          <a:lstStyle>
            <a:lvl1pPr algn="ctr">
              <a:defRPr sz="1650">
                <a:solidFill>
                  <a:srgbClr val="FFFFFF"/>
                </a:solidFill>
              </a:defRPr>
            </a:lvl1pPr>
          </a:lstStyle>
          <a:p>
            <a:fld id="{3CE88EED-5082-4F2B-8438-AB4E519EDD7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28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800"/>
        </a:spcBef>
        <a:buFont typeface="Arial" pitchFamily="34" charset="0"/>
        <a:buNone/>
        <a:defRPr sz="16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1737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023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6309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8595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3533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5819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792224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8800" dirty="0" smtClean="0"/>
              <a:t>Q &amp; A</a:t>
            </a:r>
            <a:endParaRPr lang="en-US" sz="8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78175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4000" dirty="0" smtClean="0"/>
              <a:t>How are standards/anchors currently being used by teachers in your department/building?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37163405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Isosceles Triangle 3"/>
          <p:cNvSpPr/>
          <p:nvPr/>
        </p:nvSpPr>
        <p:spPr>
          <a:xfrm>
            <a:off x="2819400" y="1271752"/>
            <a:ext cx="3297936" cy="2843048"/>
          </a:xfrm>
          <a:prstGeom prst="triangle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228600" y="2333143"/>
            <a:ext cx="2286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rgbClr val="0000FF"/>
                </a:solidFill>
              </a:rPr>
              <a:t>CURRICULUM</a:t>
            </a:r>
            <a:endParaRPr lang="en-US" sz="2800" b="1" dirty="0">
              <a:solidFill>
                <a:srgbClr val="0000FF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28600" y="3107442"/>
            <a:ext cx="2286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rgbClr val="0000FF"/>
                </a:solidFill>
              </a:rPr>
              <a:t>INSTRUCTION</a:t>
            </a:r>
            <a:endParaRPr lang="en-US" sz="2800" b="1" dirty="0">
              <a:solidFill>
                <a:srgbClr val="0000FF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28600" y="3829853"/>
            <a:ext cx="22860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rgbClr val="0000FF"/>
                </a:solidFill>
              </a:rPr>
              <a:t>ASSESSMENT</a:t>
            </a:r>
          </a:p>
          <a:p>
            <a:endParaRPr lang="en-US" sz="2800" b="1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5332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>
            <a:normAutofit/>
          </a:bodyPr>
          <a:lstStyle/>
          <a:p>
            <a:pPr algn="ctr"/>
            <a:r>
              <a:rPr lang="en-US" sz="4000" dirty="0"/>
              <a:t>Do teachers in your department/building focus on standards as what to assess or what to teach?</a:t>
            </a:r>
          </a:p>
        </p:txBody>
      </p:sp>
    </p:spTree>
    <p:extLst>
      <p:ext uri="{BB962C8B-B14F-4D97-AF65-F5344CB8AC3E}">
        <p14:creationId xmlns:p14="http://schemas.microsoft.com/office/powerpoint/2010/main" val="111412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Question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>
            <a:normAutofit/>
          </a:bodyPr>
          <a:lstStyle/>
          <a:p>
            <a:pPr algn="ctr"/>
            <a:r>
              <a:rPr lang="en-US" sz="4000" dirty="0"/>
              <a:t>Do teachers in your department/building reflect standards in their essential questions?</a:t>
            </a:r>
          </a:p>
        </p:txBody>
      </p:sp>
    </p:spTree>
    <p:extLst>
      <p:ext uri="{BB962C8B-B14F-4D97-AF65-F5344CB8AC3E}">
        <p14:creationId xmlns:p14="http://schemas.microsoft.com/office/powerpoint/2010/main" val="111343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>
            <a:normAutofit/>
          </a:bodyPr>
          <a:lstStyle/>
          <a:p>
            <a:pPr algn="ctr"/>
            <a:r>
              <a:rPr lang="en-US" sz="4000" dirty="0"/>
              <a:t>Do teachers in your department/building have a tracking method for which standards being used?</a:t>
            </a:r>
          </a:p>
        </p:txBody>
      </p:sp>
    </p:spTree>
    <p:extLst>
      <p:ext uri="{BB962C8B-B14F-4D97-AF65-F5344CB8AC3E}">
        <p14:creationId xmlns:p14="http://schemas.microsoft.com/office/powerpoint/2010/main" val="3180779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A COMMON CORE ELA WALK-THROUGH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219200"/>
            <a:ext cx="7520940" cy="3810000"/>
          </a:xfrm>
        </p:spPr>
        <p:txBody>
          <a:bodyPr>
            <a:normAutofit/>
          </a:bodyPr>
          <a:lstStyle/>
          <a:p>
            <a:pPr lvl="0">
              <a:buFont typeface="+mj-lt"/>
              <a:buAutoNum type="arabicPeriod"/>
            </a:pPr>
            <a:r>
              <a:rPr lang="en-US" sz="1800" dirty="0"/>
              <a:t>What is the purpose of the reading college and career readiness standards (Reading: Pages 10 &amp; 35; Writing: Pages 18 &amp; 41)</a:t>
            </a:r>
          </a:p>
          <a:p>
            <a:pPr lvl="0">
              <a:buFont typeface="+mj-lt"/>
              <a:buAutoNum type="arabicPeriod"/>
            </a:pPr>
            <a:r>
              <a:rPr lang="en-US" sz="1800" dirty="0" smtClean="0"/>
              <a:t>With </a:t>
            </a:r>
            <a:r>
              <a:rPr lang="en-US" sz="1800" dirty="0"/>
              <a:t>ELA standards, there are four categorical subsections.  What are they?</a:t>
            </a:r>
          </a:p>
          <a:p>
            <a:pPr lvl="0">
              <a:buFont typeface="+mj-lt"/>
              <a:buAutoNum type="arabicPeriod"/>
            </a:pPr>
            <a:r>
              <a:rPr lang="en-US" sz="1800" dirty="0"/>
              <a:t>What are CCR Anchors on pages 22 &amp; 48?</a:t>
            </a:r>
          </a:p>
          <a:p>
            <a:pPr lvl="0">
              <a:buFont typeface="+mj-lt"/>
              <a:buAutoNum type="arabicPeriod"/>
            </a:pPr>
            <a:r>
              <a:rPr lang="en-US" sz="1800" dirty="0"/>
              <a:t>What are the subsections for Writing?  (Pages 18 &amp; 41)</a:t>
            </a:r>
          </a:p>
          <a:p>
            <a:pPr lvl="0">
              <a:buFont typeface="+mj-lt"/>
              <a:buAutoNum type="arabicPeriod"/>
            </a:pPr>
            <a:r>
              <a:rPr lang="en-US" sz="1800" dirty="0"/>
              <a:t>What are the subsections for Speaking &amp; Listening? (Pages 22 &amp; 48)</a:t>
            </a:r>
          </a:p>
          <a:p>
            <a:pPr lvl="0">
              <a:buFont typeface="+mj-lt"/>
              <a:buAutoNum type="arabicPeriod"/>
            </a:pPr>
            <a:r>
              <a:rPr lang="en-US" sz="1800" dirty="0"/>
              <a:t>What is the focus of the Languages </a:t>
            </a:r>
            <a:r>
              <a:rPr lang="en-US" sz="1800" dirty="0" smtClean="0"/>
              <a:t>Standards? </a:t>
            </a:r>
            <a:r>
              <a:rPr lang="en-US" sz="1800" dirty="0"/>
              <a:t>(Pages 25 &amp; 51</a:t>
            </a:r>
            <a:r>
              <a:rPr lang="en-US" sz="1800" dirty="0" smtClean="0"/>
              <a:t>)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4784425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A COMMON CORE ELA WALK-THROUGH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219200"/>
            <a:ext cx="7520940" cy="3810000"/>
          </a:xfrm>
        </p:spPr>
        <p:txBody>
          <a:bodyPr>
            <a:normAutofit/>
          </a:bodyPr>
          <a:lstStyle/>
          <a:p>
            <a:pPr lvl="0">
              <a:buFont typeface="+mj-lt"/>
              <a:buAutoNum type="arabicPeriod"/>
            </a:pPr>
            <a:r>
              <a:rPr lang="en-US" sz="1800" dirty="0" smtClean="0"/>
              <a:t>Using CCR number 1 for each category, find the corresponding CORE Standards in grades 1, 4, 7, and 9-10.  </a:t>
            </a:r>
            <a:endParaRPr lang="en-US" sz="1800" dirty="0"/>
          </a:p>
          <a:p>
            <a:pPr lvl="0">
              <a:buFont typeface="+mj-lt"/>
              <a:buAutoNum type="arabicPeriod"/>
            </a:pPr>
            <a:r>
              <a:rPr lang="en-US" sz="1800" dirty="0" smtClean="0"/>
              <a:t>Using the CCR number 4 for each category, find the corresponding CORE Standard in grades 1, 4, 7, and 9-10</a:t>
            </a:r>
          </a:p>
          <a:p>
            <a:pPr lvl="0">
              <a:buFont typeface="+mj-lt"/>
              <a:buAutoNum type="arabicPeriod"/>
            </a:pPr>
            <a:r>
              <a:rPr lang="en-US" sz="1800" dirty="0" smtClean="0"/>
              <a:t>Using the CCR number 10 in Reading and Writing, what is the corresponding standards in Reading and Writing in grades 3, 7, and 9-10</a:t>
            </a:r>
          </a:p>
          <a:p>
            <a:pPr marL="0" lvl="0" indent="0"/>
            <a:endParaRPr lang="en-US" sz="1800" dirty="0" smtClean="0"/>
          </a:p>
          <a:p>
            <a:pPr lvl="0">
              <a:buFont typeface="+mj-lt"/>
              <a:buAutoNum type="arabicPeriod"/>
            </a:pPr>
            <a:endParaRPr lang="en-US" sz="1800" dirty="0" smtClean="0"/>
          </a:p>
          <a:p>
            <a:pPr lvl="3">
              <a:buFont typeface="+mj-lt"/>
              <a:buAutoNum type="arabicPeriod"/>
            </a:pPr>
            <a:endParaRPr lang="en-US" sz="1800" dirty="0" smtClean="0"/>
          </a:p>
          <a:p>
            <a:pPr marL="0" lvl="1" indent="0">
              <a:buNone/>
            </a:pP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8379294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Million dollar question…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1524000"/>
            <a:ext cx="7391400" cy="3429000"/>
          </a:xfrm>
        </p:spPr>
        <p:txBody>
          <a:bodyPr vert="horz" lIns="91440" tIns="45720" rIns="91440" bIns="45720" rtlCol="0">
            <a:noAutofit/>
          </a:bodyPr>
          <a:lstStyle/>
          <a:p>
            <a:pPr algn="ctr"/>
            <a:r>
              <a:rPr lang="en-US" sz="3200" dirty="0"/>
              <a:t>What is the purpose of having the standards for </a:t>
            </a:r>
            <a:r>
              <a:rPr lang="en-US" sz="3200" dirty="0" smtClean="0"/>
              <a:t>history</a:t>
            </a:r>
            <a:r>
              <a:rPr lang="en-US" sz="3200" dirty="0"/>
              <a:t>, </a:t>
            </a:r>
            <a:r>
              <a:rPr lang="en-US" sz="3200" dirty="0" smtClean="0"/>
              <a:t>social studies</a:t>
            </a:r>
            <a:r>
              <a:rPr lang="en-US" sz="3200" dirty="0"/>
              <a:t>, </a:t>
            </a:r>
            <a:r>
              <a:rPr lang="en-US" sz="3200" dirty="0" smtClean="0"/>
              <a:t>science</a:t>
            </a:r>
            <a:r>
              <a:rPr lang="en-US" sz="3200" dirty="0"/>
              <a:t>, and </a:t>
            </a:r>
            <a:r>
              <a:rPr lang="en-US" sz="3200" dirty="0" smtClean="0"/>
              <a:t>technical </a:t>
            </a:r>
            <a:r>
              <a:rPr lang="en-US" sz="3200" dirty="0"/>
              <a:t>subjects written as reading and writing standards but constructed as separate entities from </a:t>
            </a:r>
            <a:r>
              <a:rPr lang="en-US" sz="3200" dirty="0" smtClean="0"/>
              <a:t>reading</a:t>
            </a:r>
            <a:r>
              <a:rPr lang="en-US" sz="3200" dirty="0"/>
              <a:t>, </a:t>
            </a:r>
            <a:r>
              <a:rPr lang="en-US" sz="3200" dirty="0"/>
              <a:t>w</a:t>
            </a:r>
            <a:r>
              <a:rPr lang="en-US" sz="3200" dirty="0" smtClean="0"/>
              <a:t>riting</a:t>
            </a:r>
            <a:r>
              <a:rPr lang="en-US" sz="3200" dirty="0"/>
              <a:t>, </a:t>
            </a:r>
            <a:r>
              <a:rPr lang="en-US" sz="3200" dirty="0" smtClean="0"/>
              <a:t>speaking </a:t>
            </a:r>
            <a:r>
              <a:rPr lang="en-US" sz="3200" dirty="0"/>
              <a:t>&amp; </a:t>
            </a:r>
            <a:r>
              <a:rPr lang="en-US" sz="3200" dirty="0" smtClean="0"/>
              <a:t>listening</a:t>
            </a:r>
            <a:r>
              <a:rPr lang="en-US" sz="3200" dirty="0"/>
              <a:t>, and </a:t>
            </a:r>
            <a:r>
              <a:rPr lang="en-US" sz="3200" dirty="0" smtClean="0"/>
              <a:t>language </a:t>
            </a:r>
            <a:r>
              <a:rPr lang="en-US" sz="3200" dirty="0"/>
              <a:t>standards?</a:t>
            </a:r>
          </a:p>
        </p:txBody>
      </p:sp>
    </p:spTree>
    <p:extLst>
      <p:ext uri="{BB962C8B-B14F-4D97-AF65-F5344CB8AC3E}">
        <p14:creationId xmlns:p14="http://schemas.microsoft.com/office/powerpoint/2010/main" val="3257997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ngles">
  <a:themeElements>
    <a:clrScheme name="Custom 1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000000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Angles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微软雅黑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ＭＳ Ｐゴシック"/>
        <a:font script="Hang" typeface="맑은 고딕"/>
        <a:font script="Hans" typeface="隶书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ngle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20400000"/>
            </a:lightRig>
          </a:scene3d>
          <a:sp3d contourW="6350">
            <a:bevelT w="41275" h="19050" prst="angle"/>
            <a:contourClr>
              <a:schemeClr val="phClr">
                <a:shade val="25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0000"/>
                <a:shade val="85000"/>
              </a:schemeClr>
              <a:schemeClr val="phClr">
                <a:tint val="95000"/>
                <a:shade val="99000"/>
              </a:schemeClr>
            </a:duotone>
          </a:blip>
          <a:tile tx="0" ty="0" sx="100000" sy="100000" flip="none" algn="tl"/>
        </a:blipFill>
        <a:blipFill rotWithShape="1">
          <a:blip xmlns:r="http://schemas.openxmlformats.org/officeDocument/2006/relationships" r:embed="rId2">
            <a:duotone>
              <a:schemeClr val="phClr">
                <a:tint val="93000"/>
                <a:shade val="85000"/>
              </a:schemeClr>
              <a:schemeClr val="phClr">
                <a:tint val="96000"/>
                <a:shade val="99000"/>
              </a:schemeClr>
            </a:duotone>
          </a:blip>
          <a:tile tx="0" ty="0" sx="90000" sy="9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Angles</Template>
  <TotalTime>725</TotalTime>
  <Words>297</Words>
  <Application>Microsoft Office PowerPoint</Application>
  <PresentationFormat>On-screen Show (4:3)</PresentationFormat>
  <Paragraphs>27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Angles</vt:lpstr>
      <vt:lpstr>Q &amp; A</vt:lpstr>
      <vt:lpstr>Question 1</vt:lpstr>
      <vt:lpstr>PowerPoint Presentation</vt:lpstr>
      <vt:lpstr>Question 2</vt:lpstr>
      <vt:lpstr>Question 3</vt:lpstr>
      <vt:lpstr>Question 4</vt:lpstr>
      <vt:lpstr>A COMMON CORE ELA WALK-THROUGH</vt:lpstr>
      <vt:lpstr>A COMMON CORE ELA WALK-THROUGH</vt:lpstr>
      <vt:lpstr>The Million dollar question…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Snook, Daphne</dc:creator>
  <cp:lastModifiedBy>Snook, Daphne</cp:lastModifiedBy>
  <cp:revision>18</cp:revision>
  <cp:lastPrinted>2011-09-28T16:56:33Z</cp:lastPrinted>
  <dcterms:created xsi:type="dcterms:W3CDTF">2011-09-27T13:33:47Z</dcterms:created>
  <dcterms:modified xsi:type="dcterms:W3CDTF">2011-09-28T19:08:49Z</dcterms:modified>
</cp:coreProperties>
</file>

<file path=docProps/thumbnail.jpeg>
</file>